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0440988" cy="7380288"/>
  <p:notesSz cx="6797675" cy="9926638"/>
  <p:defaultTextStyle>
    <a:defPPr>
      <a:defRPr lang="de-DE"/>
    </a:defPPr>
    <a:lvl1pPr marL="0" algn="l" defTabSz="1018276" rtl="0" eaLnBrk="1" latinLnBrk="0" hangingPunct="1">
      <a:defRPr sz="2000" kern="1200">
        <a:solidFill>
          <a:schemeClr val="tx1"/>
        </a:solidFill>
        <a:latin typeface="+mn-lt"/>
        <a:ea typeface="+mn-ea"/>
        <a:cs typeface="+mn-cs"/>
      </a:defRPr>
    </a:lvl1pPr>
    <a:lvl2pPr marL="509138" algn="l" defTabSz="1018276" rtl="0" eaLnBrk="1" latinLnBrk="0" hangingPunct="1">
      <a:defRPr sz="2000" kern="1200">
        <a:solidFill>
          <a:schemeClr val="tx1"/>
        </a:solidFill>
        <a:latin typeface="+mn-lt"/>
        <a:ea typeface="+mn-ea"/>
        <a:cs typeface="+mn-cs"/>
      </a:defRPr>
    </a:lvl2pPr>
    <a:lvl3pPr marL="1018276" algn="l" defTabSz="1018276" rtl="0" eaLnBrk="1" latinLnBrk="0" hangingPunct="1">
      <a:defRPr sz="2000" kern="1200">
        <a:solidFill>
          <a:schemeClr val="tx1"/>
        </a:solidFill>
        <a:latin typeface="+mn-lt"/>
        <a:ea typeface="+mn-ea"/>
        <a:cs typeface="+mn-cs"/>
      </a:defRPr>
    </a:lvl3pPr>
    <a:lvl4pPr marL="1527414" algn="l" defTabSz="1018276" rtl="0" eaLnBrk="1" latinLnBrk="0" hangingPunct="1">
      <a:defRPr sz="2000" kern="1200">
        <a:solidFill>
          <a:schemeClr val="tx1"/>
        </a:solidFill>
        <a:latin typeface="+mn-lt"/>
        <a:ea typeface="+mn-ea"/>
        <a:cs typeface="+mn-cs"/>
      </a:defRPr>
    </a:lvl4pPr>
    <a:lvl5pPr marL="2036552" algn="l" defTabSz="1018276" rtl="0" eaLnBrk="1" latinLnBrk="0" hangingPunct="1">
      <a:defRPr sz="2000" kern="1200">
        <a:solidFill>
          <a:schemeClr val="tx1"/>
        </a:solidFill>
        <a:latin typeface="+mn-lt"/>
        <a:ea typeface="+mn-ea"/>
        <a:cs typeface="+mn-cs"/>
      </a:defRPr>
    </a:lvl5pPr>
    <a:lvl6pPr marL="2545690" algn="l" defTabSz="1018276" rtl="0" eaLnBrk="1" latinLnBrk="0" hangingPunct="1">
      <a:defRPr sz="2000" kern="1200">
        <a:solidFill>
          <a:schemeClr val="tx1"/>
        </a:solidFill>
        <a:latin typeface="+mn-lt"/>
        <a:ea typeface="+mn-ea"/>
        <a:cs typeface="+mn-cs"/>
      </a:defRPr>
    </a:lvl6pPr>
    <a:lvl7pPr marL="3054828" algn="l" defTabSz="1018276" rtl="0" eaLnBrk="1" latinLnBrk="0" hangingPunct="1">
      <a:defRPr sz="2000" kern="1200">
        <a:solidFill>
          <a:schemeClr val="tx1"/>
        </a:solidFill>
        <a:latin typeface="+mn-lt"/>
        <a:ea typeface="+mn-ea"/>
        <a:cs typeface="+mn-cs"/>
      </a:defRPr>
    </a:lvl7pPr>
    <a:lvl8pPr marL="3563965" algn="l" defTabSz="1018276" rtl="0" eaLnBrk="1" latinLnBrk="0" hangingPunct="1">
      <a:defRPr sz="2000" kern="1200">
        <a:solidFill>
          <a:schemeClr val="tx1"/>
        </a:solidFill>
        <a:latin typeface="+mn-lt"/>
        <a:ea typeface="+mn-ea"/>
        <a:cs typeface="+mn-cs"/>
      </a:defRPr>
    </a:lvl8pPr>
    <a:lvl9pPr marL="4073103" algn="l" defTabSz="1018276"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68" y="-114"/>
      </p:cViewPr>
      <p:guideLst>
        <p:guide orient="horz" pos="2325"/>
        <p:guide pos="3289"/>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F7D601B-998B-4D64-8BEE-932A2A6995A3}" type="datetimeFigureOut">
              <a:rPr lang="de-DE" smtClean="0"/>
              <a:t>21.10.2014</a:t>
            </a:fld>
            <a:endParaRPr lang="de-DE"/>
          </a:p>
        </p:txBody>
      </p:sp>
      <p:sp>
        <p:nvSpPr>
          <p:cNvPr id="4" name="Folienbildplatzhalter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38E3E25-E13F-420F-A0B1-E4272BE6E186}" type="slidenum">
              <a:rPr lang="de-DE" smtClean="0"/>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738E3E25-E13F-420F-A0B1-E4272BE6E186}" type="slidenum">
              <a:rPr lang="de-DE" smtClean="0"/>
              <a:t>2</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83074" y="2292674"/>
            <a:ext cx="8874840" cy="1581978"/>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66148" y="4182163"/>
            <a:ext cx="7308692" cy="1886074"/>
          </a:xfrm>
        </p:spPr>
        <p:txBody>
          <a:bodyPr/>
          <a:lstStyle>
            <a:lvl1pPr marL="0" indent="0" algn="ctr">
              <a:buNone/>
              <a:defRPr>
                <a:solidFill>
                  <a:schemeClr val="tx1">
                    <a:tint val="75000"/>
                  </a:schemeClr>
                </a:solidFill>
              </a:defRPr>
            </a:lvl1pPr>
            <a:lvl2pPr marL="509138" indent="0" algn="ctr">
              <a:buNone/>
              <a:defRPr>
                <a:solidFill>
                  <a:schemeClr val="tx1">
                    <a:tint val="75000"/>
                  </a:schemeClr>
                </a:solidFill>
              </a:defRPr>
            </a:lvl2pPr>
            <a:lvl3pPr marL="1018276" indent="0" algn="ctr">
              <a:buNone/>
              <a:defRPr>
                <a:solidFill>
                  <a:schemeClr val="tx1">
                    <a:tint val="75000"/>
                  </a:schemeClr>
                </a:solidFill>
              </a:defRPr>
            </a:lvl3pPr>
            <a:lvl4pPr marL="1527414" indent="0" algn="ctr">
              <a:buNone/>
              <a:defRPr>
                <a:solidFill>
                  <a:schemeClr val="tx1">
                    <a:tint val="75000"/>
                  </a:schemeClr>
                </a:solidFill>
              </a:defRPr>
            </a:lvl4pPr>
            <a:lvl5pPr marL="2036552" indent="0" algn="ctr">
              <a:buNone/>
              <a:defRPr>
                <a:solidFill>
                  <a:schemeClr val="tx1">
                    <a:tint val="75000"/>
                  </a:schemeClr>
                </a:solidFill>
              </a:defRPr>
            </a:lvl5pPr>
            <a:lvl6pPr marL="2545690" indent="0" algn="ctr">
              <a:buNone/>
              <a:defRPr>
                <a:solidFill>
                  <a:schemeClr val="tx1">
                    <a:tint val="75000"/>
                  </a:schemeClr>
                </a:solidFill>
              </a:defRPr>
            </a:lvl6pPr>
            <a:lvl7pPr marL="3054828" indent="0" algn="ctr">
              <a:buNone/>
              <a:defRPr>
                <a:solidFill>
                  <a:schemeClr val="tx1">
                    <a:tint val="75000"/>
                  </a:schemeClr>
                </a:solidFill>
              </a:defRPr>
            </a:lvl7pPr>
            <a:lvl8pPr marL="3563965" indent="0" algn="ctr">
              <a:buNone/>
              <a:defRPr>
                <a:solidFill>
                  <a:schemeClr val="tx1">
                    <a:tint val="75000"/>
                  </a:schemeClr>
                </a:solidFill>
              </a:defRPr>
            </a:lvl8pPr>
            <a:lvl9pPr marL="4073103"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569716" y="295554"/>
            <a:ext cx="2349222" cy="6297162"/>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22050" y="295554"/>
            <a:ext cx="6873650" cy="6297162"/>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24766" y="4742519"/>
            <a:ext cx="8874840" cy="1465807"/>
          </a:xfrm>
        </p:spPr>
        <p:txBody>
          <a:bodyPr anchor="t"/>
          <a:lstStyle>
            <a:lvl1pPr algn="l">
              <a:defRPr sz="45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824766" y="3128082"/>
            <a:ext cx="8874840" cy="1614437"/>
          </a:xfrm>
        </p:spPr>
        <p:txBody>
          <a:bodyPr anchor="b"/>
          <a:lstStyle>
            <a:lvl1pPr marL="0" indent="0">
              <a:buNone/>
              <a:defRPr sz="2200">
                <a:solidFill>
                  <a:schemeClr val="tx1">
                    <a:tint val="75000"/>
                  </a:schemeClr>
                </a:solidFill>
              </a:defRPr>
            </a:lvl1pPr>
            <a:lvl2pPr marL="509138" indent="0">
              <a:buNone/>
              <a:defRPr sz="2000">
                <a:solidFill>
                  <a:schemeClr val="tx1">
                    <a:tint val="75000"/>
                  </a:schemeClr>
                </a:solidFill>
              </a:defRPr>
            </a:lvl2pPr>
            <a:lvl3pPr marL="1018276" indent="0">
              <a:buNone/>
              <a:defRPr sz="1800">
                <a:solidFill>
                  <a:schemeClr val="tx1">
                    <a:tint val="75000"/>
                  </a:schemeClr>
                </a:solidFill>
              </a:defRPr>
            </a:lvl3pPr>
            <a:lvl4pPr marL="1527414" indent="0">
              <a:buNone/>
              <a:defRPr sz="1600">
                <a:solidFill>
                  <a:schemeClr val="tx1">
                    <a:tint val="75000"/>
                  </a:schemeClr>
                </a:solidFill>
              </a:defRPr>
            </a:lvl4pPr>
            <a:lvl5pPr marL="2036552" indent="0">
              <a:buNone/>
              <a:defRPr sz="1600">
                <a:solidFill>
                  <a:schemeClr val="tx1">
                    <a:tint val="75000"/>
                  </a:schemeClr>
                </a:solidFill>
              </a:defRPr>
            </a:lvl5pPr>
            <a:lvl6pPr marL="2545690" indent="0">
              <a:buNone/>
              <a:defRPr sz="1600">
                <a:solidFill>
                  <a:schemeClr val="tx1">
                    <a:tint val="75000"/>
                  </a:schemeClr>
                </a:solidFill>
              </a:defRPr>
            </a:lvl6pPr>
            <a:lvl7pPr marL="3054828" indent="0">
              <a:buNone/>
              <a:defRPr sz="1600">
                <a:solidFill>
                  <a:schemeClr val="tx1">
                    <a:tint val="75000"/>
                  </a:schemeClr>
                </a:solidFill>
              </a:defRPr>
            </a:lvl7pPr>
            <a:lvl8pPr marL="3563965" indent="0">
              <a:buNone/>
              <a:defRPr sz="1600">
                <a:solidFill>
                  <a:schemeClr val="tx1">
                    <a:tint val="75000"/>
                  </a:schemeClr>
                </a:solidFill>
              </a:defRPr>
            </a:lvl8pPr>
            <a:lvl9pPr marL="4073103" indent="0">
              <a:buNone/>
              <a:defRPr sz="16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22050" y="1722068"/>
            <a:ext cx="4611436" cy="487064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307502" y="1722068"/>
            <a:ext cx="4611436" cy="487064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522049" y="1652023"/>
            <a:ext cx="4613250" cy="688485"/>
          </a:xfrm>
        </p:spPr>
        <p:txBody>
          <a:bodyPr anchor="b"/>
          <a:lstStyle>
            <a:lvl1pPr marL="0" indent="0">
              <a:buNone/>
              <a:defRPr sz="2700" b="1"/>
            </a:lvl1pPr>
            <a:lvl2pPr marL="509138" indent="0">
              <a:buNone/>
              <a:defRPr sz="2200" b="1"/>
            </a:lvl2pPr>
            <a:lvl3pPr marL="1018276" indent="0">
              <a:buNone/>
              <a:defRPr sz="2000" b="1"/>
            </a:lvl3pPr>
            <a:lvl4pPr marL="1527414" indent="0">
              <a:buNone/>
              <a:defRPr sz="1800" b="1"/>
            </a:lvl4pPr>
            <a:lvl5pPr marL="2036552" indent="0">
              <a:buNone/>
              <a:defRPr sz="1800" b="1"/>
            </a:lvl5pPr>
            <a:lvl6pPr marL="2545690" indent="0">
              <a:buNone/>
              <a:defRPr sz="1800" b="1"/>
            </a:lvl6pPr>
            <a:lvl7pPr marL="3054828" indent="0">
              <a:buNone/>
              <a:defRPr sz="1800" b="1"/>
            </a:lvl7pPr>
            <a:lvl8pPr marL="3563965" indent="0">
              <a:buNone/>
              <a:defRPr sz="1800" b="1"/>
            </a:lvl8pPr>
            <a:lvl9pPr marL="4073103" indent="0">
              <a:buNone/>
              <a:defRPr sz="1800" b="1"/>
            </a:lvl9pPr>
          </a:lstStyle>
          <a:p>
            <a:pPr lvl="0"/>
            <a:r>
              <a:rPr lang="de-DE" smtClean="0"/>
              <a:t>Textmasterformate durch Klicken bearbeiten</a:t>
            </a:r>
          </a:p>
        </p:txBody>
      </p:sp>
      <p:sp>
        <p:nvSpPr>
          <p:cNvPr id="4" name="Inhaltsplatzhalter 3"/>
          <p:cNvSpPr>
            <a:spLocks noGrp="1"/>
          </p:cNvSpPr>
          <p:nvPr>
            <p:ph sz="half" idx="2"/>
          </p:nvPr>
        </p:nvSpPr>
        <p:spPr>
          <a:xfrm>
            <a:off x="522049" y="2340508"/>
            <a:ext cx="4613250" cy="4252208"/>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303877" y="1652023"/>
            <a:ext cx="4615062" cy="688485"/>
          </a:xfrm>
        </p:spPr>
        <p:txBody>
          <a:bodyPr anchor="b"/>
          <a:lstStyle>
            <a:lvl1pPr marL="0" indent="0">
              <a:buNone/>
              <a:defRPr sz="2700" b="1"/>
            </a:lvl1pPr>
            <a:lvl2pPr marL="509138" indent="0">
              <a:buNone/>
              <a:defRPr sz="2200" b="1"/>
            </a:lvl2pPr>
            <a:lvl3pPr marL="1018276" indent="0">
              <a:buNone/>
              <a:defRPr sz="2000" b="1"/>
            </a:lvl3pPr>
            <a:lvl4pPr marL="1527414" indent="0">
              <a:buNone/>
              <a:defRPr sz="1800" b="1"/>
            </a:lvl4pPr>
            <a:lvl5pPr marL="2036552" indent="0">
              <a:buNone/>
              <a:defRPr sz="1800" b="1"/>
            </a:lvl5pPr>
            <a:lvl6pPr marL="2545690" indent="0">
              <a:buNone/>
              <a:defRPr sz="1800" b="1"/>
            </a:lvl6pPr>
            <a:lvl7pPr marL="3054828" indent="0">
              <a:buNone/>
              <a:defRPr sz="1800" b="1"/>
            </a:lvl7pPr>
            <a:lvl8pPr marL="3563965" indent="0">
              <a:buNone/>
              <a:defRPr sz="1800" b="1"/>
            </a:lvl8pPr>
            <a:lvl9pPr marL="4073103" indent="0">
              <a:buNone/>
              <a:defRPr sz="1800" b="1"/>
            </a:lvl9pPr>
          </a:lstStyle>
          <a:p>
            <a:pPr lvl="0"/>
            <a:r>
              <a:rPr lang="de-DE" smtClean="0"/>
              <a:t>Textmasterformate durch Klicken bearbeiten</a:t>
            </a:r>
          </a:p>
        </p:txBody>
      </p:sp>
      <p:sp>
        <p:nvSpPr>
          <p:cNvPr id="6" name="Inhaltsplatzhalter 5"/>
          <p:cNvSpPr>
            <a:spLocks noGrp="1"/>
          </p:cNvSpPr>
          <p:nvPr>
            <p:ph sz="quarter" idx="4"/>
          </p:nvPr>
        </p:nvSpPr>
        <p:spPr>
          <a:xfrm>
            <a:off x="5303877" y="2340508"/>
            <a:ext cx="4615062" cy="4252208"/>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22050" y="293845"/>
            <a:ext cx="3435013" cy="1250549"/>
          </a:xfrm>
        </p:spPr>
        <p:txBody>
          <a:bodyPr anchor="b"/>
          <a:lstStyle>
            <a:lvl1pPr algn="l">
              <a:defRPr sz="2200" b="1"/>
            </a:lvl1pPr>
          </a:lstStyle>
          <a:p>
            <a:r>
              <a:rPr lang="de-DE" smtClean="0"/>
              <a:t>Titelmasterformat durch Klicken bearbeiten</a:t>
            </a:r>
            <a:endParaRPr lang="de-DE"/>
          </a:p>
        </p:txBody>
      </p:sp>
      <p:sp>
        <p:nvSpPr>
          <p:cNvPr id="3" name="Inhaltsplatzhalter 2"/>
          <p:cNvSpPr>
            <a:spLocks noGrp="1"/>
          </p:cNvSpPr>
          <p:nvPr>
            <p:ph idx="1"/>
          </p:nvPr>
        </p:nvSpPr>
        <p:spPr>
          <a:xfrm>
            <a:off x="4082136" y="293846"/>
            <a:ext cx="5836802" cy="629887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22050" y="1544394"/>
            <a:ext cx="3435013" cy="5048323"/>
          </a:xfrm>
        </p:spPr>
        <p:txBody>
          <a:bodyPr/>
          <a:lstStyle>
            <a:lvl1pPr marL="0" indent="0">
              <a:buNone/>
              <a:defRPr sz="1600"/>
            </a:lvl1pPr>
            <a:lvl2pPr marL="509138" indent="0">
              <a:buNone/>
              <a:defRPr sz="1300"/>
            </a:lvl2pPr>
            <a:lvl3pPr marL="1018276" indent="0">
              <a:buNone/>
              <a:defRPr sz="1100"/>
            </a:lvl3pPr>
            <a:lvl4pPr marL="1527414" indent="0">
              <a:buNone/>
              <a:defRPr sz="1000"/>
            </a:lvl4pPr>
            <a:lvl5pPr marL="2036552" indent="0">
              <a:buNone/>
              <a:defRPr sz="1000"/>
            </a:lvl5pPr>
            <a:lvl6pPr marL="2545690" indent="0">
              <a:buNone/>
              <a:defRPr sz="1000"/>
            </a:lvl6pPr>
            <a:lvl7pPr marL="3054828" indent="0">
              <a:buNone/>
              <a:defRPr sz="1000"/>
            </a:lvl7pPr>
            <a:lvl8pPr marL="3563965" indent="0">
              <a:buNone/>
              <a:defRPr sz="1000"/>
            </a:lvl8pPr>
            <a:lvl9pPr marL="4073103" indent="0">
              <a:buNone/>
              <a:defRPr sz="10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046507" y="5166202"/>
            <a:ext cx="6264593" cy="609899"/>
          </a:xfrm>
        </p:spPr>
        <p:txBody>
          <a:bodyPr anchor="b"/>
          <a:lstStyle>
            <a:lvl1pPr algn="l">
              <a:defRPr sz="2200" b="1"/>
            </a:lvl1pPr>
          </a:lstStyle>
          <a:p>
            <a:r>
              <a:rPr lang="de-DE" smtClean="0"/>
              <a:t>Titelmasterformat durch Klicken bearbeiten</a:t>
            </a:r>
            <a:endParaRPr lang="de-DE"/>
          </a:p>
        </p:txBody>
      </p:sp>
      <p:sp>
        <p:nvSpPr>
          <p:cNvPr id="3" name="Bildplatzhalter 2"/>
          <p:cNvSpPr>
            <a:spLocks noGrp="1"/>
          </p:cNvSpPr>
          <p:nvPr>
            <p:ph type="pic" idx="1"/>
          </p:nvPr>
        </p:nvSpPr>
        <p:spPr>
          <a:xfrm>
            <a:off x="2046507" y="659442"/>
            <a:ext cx="6264593" cy="4428173"/>
          </a:xfrm>
        </p:spPr>
        <p:txBody>
          <a:bodyPr/>
          <a:lstStyle>
            <a:lvl1pPr marL="0" indent="0">
              <a:buNone/>
              <a:defRPr sz="3600"/>
            </a:lvl1pPr>
            <a:lvl2pPr marL="509138" indent="0">
              <a:buNone/>
              <a:defRPr sz="3100"/>
            </a:lvl2pPr>
            <a:lvl3pPr marL="1018276" indent="0">
              <a:buNone/>
              <a:defRPr sz="2700"/>
            </a:lvl3pPr>
            <a:lvl4pPr marL="1527414" indent="0">
              <a:buNone/>
              <a:defRPr sz="2200"/>
            </a:lvl4pPr>
            <a:lvl5pPr marL="2036552" indent="0">
              <a:buNone/>
              <a:defRPr sz="2200"/>
            </a:lvl5pPr>
            <a:lvl6pPr marL="2545690" indent="0">
              <a:buNone/>
              <a:defRPr sz="2200"/>
            </a:lvl6pPr>
            <a:lvl7pPr marL="3054828" indent="0">
              <a:buNone/>
              <a:defRPr sz="2200"/>
            </a:lvl7pPr>
            <a:lvl8pPr marL="3563965" indent="0">
              <a:buNone/>
              <a:defRPr sz="2200"/>
            </a:lvl8pPr>
            <a:lvl9pPr marL="4073103" indent="0">
              <a:buNone/>
              <a:defRPr sz="2200"/>
            </a:lvl9pPr>
          </a:lstStyle>
          <a:p>
            <a:endParaRPr lang="de-DE"/>
          </a:p>
        </p:txBody>
      </p:sp>
      <p:sp>
        <p:nvSpPr>
          <p:cNvPr id="4" name="Textplatzhalter 3"/>
          <p:cNvSpPr>
            <a:spLocks noGrp="1"/>
          </p:cNvSpPr>
          <p:nvPr>
            <p:ph type="body" sz="half" idx="2"/>
          </p:nvPr>
        </p:nvSpPr>
        <p:spPr>
          <a:xfrm>
            <a:off x="2046507" y="5776101"/>
            <a:ext cx="6264593" cy="866158"/>
          </a:xfrm>
        </p:spPr>
        <p:txBody>
          <a:bodyPr/>
          <a:lstStyle>
            <a:lvl1pPr marL="0" indent="0">
              <a:buNone/>
              <a:defRPr sz="1600"/>
            </a:lvl1pPr>
            <a:lvl2pPr marL="509138" indent="0">
              <a:buNone/>
              <a:defRPr sz="1300"/>
            </a:lvl2pPr>
            <a:lvl3pPr marL="1018276" indent="0">
              <a:buNone/>
              <a:defRPr sz="1100"/>
            </a:lvl3pPr>
            <a:lvl4pPr marL="1527414" indent="0">
              <a:buNone/>
              <a:defRPr sz="1000"/>
            </a:lvl4pPr>
            <a:lvl5pPr marL="2036552" indent="0">
              <a:buNone/>
              <a:defRPr sz="1000"/>
            </a:lvl5pPr>
            <a:lvl6pPr marL="2545690" indent="0">
              <a:buNone/>
              <a:defRPr sz="1000"/>
            </a:lvl6pPr>
            <a:lvl7pPr marL="3054828" indent="0">
              <a:buNone/>
              <a:defRPr sz="1000"/>
            </a:lvl7pPr>
            <a:lvl8pPr marL="3563965" indent="0">
              <a:buNone/>
              <a:defRPr sz="1000"/>
            </a:lvl8pPr>
            <a:lvl9pPr marL="4073103" indent="0">
              <a:buNone/>
              <a:defRPr sz="10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42633CA4-2921-40AF-9080-B2CA65ACFDFE}" type="datetimeFigureOut">
              <a:rPr lang="de-DE" smtClean="0"/>
              <a:pPr/>
              <a:t>21.10.2014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D6C9D73-3D00-4B5C-9166-FC0D33855A1C}"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522050" y="295554"/>
            <a:ext cx="9396889" cy="1230048"/>
          </a:xfrm>
          <a:prstGeom prst="rect">
            <a:avLst/>
          </a:prstGeom>
        </p:spPr>
        <p:txBody>
          <a:bodyPr vert="horz" lIns="101828" tIns="50914" rIns="101828" bIns="50914"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522050" y="1722068"/>
            <a:ext cx="9396889" cy="4870649"/>
          </a:xfrm>
          <a:prstGeom prst="rect">
            <a:avLst/>
          </a:prstGeom>
        </p:spPr>
        <p:txBody>
          <a:bodyPr vert="horz" lIns="101828" tIns="50914" rIns="101828" bIns="50914"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522049" y="6840434"/>
            <a:ext cx="2436231" cy="392932"/>
          </a:xfrm>
          <a:prstGeom prst="rect">
            <a:avLst/>
          </a:prstGeom>
        </p:spPr>
        <p:txBody>
          <a:bodyPr vert="horz" lIns="101828" tIns="50914" rIns="101828" bIns="50914" rtlCol="0" anchor="ctr"/>
          <a:lstStyle>
            <a:lvl1pPr algn="l">
              <a:defRPr sz="1300">
                <a:solidFill>
                  <a:schemeClr val="tx1">
                    <a:tint val="75000"/>
                  </a:schemeClr>
                </a:solidFill>
              </a:defRPr>
            </a:lvl1pPr>
          </a:lstStyle>
          <a:p>
            <a:fld id="{42633CA4-2921-40AF-9080-B2CA65ACFDFE}" type="datetimeFigureOut">
              <a:rPr lang="de-DE" smtClean="0"/>
              <a:pPr/>
              <a:t>21.10.2014</a:t>
            </a:fld>
            <a:endParaRPr lang="de-DE"/>
          </a:p>
        </p:txBody>
      </p:sp>
      <p:sp>
        <p:nvSpPr>
          <p:cNvPr id="5" name="Fußzeilenplatzhalter 4"/>
          <p:cNvSpPr>
            <a:spLocks noGrp="1"/>
          </p:cNvSpPr>
          <p:nvPr>
            <p:ph type="ftr" sz="quarter" idx="3"/>
          </p:nvPr>
        </p:nvSpPr>
        <p:spPr>
          <a:xfrm>
            <a:off x="3567338" y="6840434"/>
            <a:ext cx="3306313" cy="392932"/>
          </a:xfrm>
          <a:prstGeom prst="rect">
            <a:avLst/>
          </a:prstGeom>
        </p:spPr>
        <p:txBody>
          <a:bodyPr vert="horz" lIns="101828" tIns="50914" rIns="101828" bIns="50914" rtlCol="0" anchor="ctr"/>
          <a:lstStyle>
            <a:lvl1pPr algn="ctr">
              <a:defRPr sz="13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7482708" y="6840434"/>
            <a:ext cx="2436231" cy="392932"/>
          </a:xfrm>
          <a:prstGeom prst="rect">
            <a:avLst/>
          </a:prstGeom>
        </p:spPr>
        <p:txBody>
          <a:bodyPr vert="horz" lIns="101828" tIns="50914" rIns="101828" bIns="50914" rtlCol="0" anchor="ctr"/>
          <a:lstStyle>
            <a:lvl1pPr algn="r">
              <a:defRPr sz="1300">
                <a:solidFill>
                  <a:schemeClr val="tx1">
                    <a:tint val="75000"/>
                  </a:schemeClr>
                </a:solidFill>
              </a:defRPr>
            </a:lvl1pPr>
          </a:lstStyle>
          <a:p>
            <a:fld id="{8D6C9D73-3D00-4B5C-9166-FC0D33855A1C}"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276" rtl="0" eaLnBrk="1" latinLnBrk="0" hangingPunct="1">
        <a:spcBef>
          <a:spcPct val="0"/>
        </a:spcBef>
        <a:buNone/>
        <a:defRPr sz="4900" kern="1200">
          <a:solidFill>
            <a:schemeClr val="tx1"/>
          </a:solidFill>
          <a:latin typeface="+mj-lt"/>
          <a:ea typeface="+mj-ea"/>
          <a:cs typeface="+mj-cs"/>
        </a:defRPr>
      </a:lvl1pPr>
    </p:titleStyle>
    <p:bodyStyle>
      <a:lvl1pPr marL="381853" indent="-381853" algn="l" defTabSz="1018276"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349" indent="-318211" algn="l" defTabSz="1018276"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2845" indent="-254569" algn="l" defTabSz="1018276"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1983" indent="-254569" algn="l" defTabSz="1018276"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1121" indent="-254569" algn="l" defTabSz="1018276"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0259" indent="-254569" algn="l" defTabSz="1018276"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396" indent="-254569" algn="l" defTabSz="1018276"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534" indent="-254569" algn="l" defTabSz="1018276"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672" indent="-254569" algn="l" defTabSz="1018276"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de-DE"/>
      </a:defPPr>
      <a:lvl1pPr marL="0" algn="l" defTabSz="1018276" rtl="0" eaLnBrk="1" latinLnBrk="0" hangingPunct="1">
        <a:defRPr sz="2000" kern="1200">
          <a:solidFill>
            <a:schemeClr val="tx1"/>
          </a:solidFill>
          <a:latin typeface="+mn-lt"/>
          <a:ea typeface="+mn-ea"/>
          <a:cs typeface="+mn-cs"/>
        </a:defRPr>
      </a:lvl1pPr>
      <a:lvl2pPr marL="509138" algn="l" defTabSz="1018276" rtl="0" eaLnBrk="1" latinLnBrk="0" hangingPunct="1">
        <a:defRPr sz="2000" kern="1200">
          <a:solidFill>
            <a:schemeClr val="tx1"/>
          </a:solidFill>
          <a:latin typeface="+mn-lt"/>
          <a:ea typeface="+mn-ea"/>
          <a:cs typeface="+mn-cs"/>
        </a:defRPr>
      </a:lvl2pPr>
      <a:lvl3pPr marL="1018276" algn="l" defTabSz="1018276" rtl="0" eaLnBrk="1" latinLnBrk="0" hangingPunct="1">
        <a:defRPr sz="2000" kern="1200">
          <a:solidFill>
            <a:schemeClr val="tx1"/>
          </a:solidFill>
          <a:latin typeface="+mn-lt"/>
          <a:ea typeface="+mn-ea"/>
          <a:cs typeface="+mn-cs"/>
        </a:defRPr>
      </a:lvl3pPr>
      <a:lvl4pPr marL="1527414" algn="l" defTabSz="1018276" rtl="0" eaLnBrk="1" latinLnBrk="0" hangingPunct="1">
        <a:defRPr sz="2000" kern="1200">
          <a:solidFill>
            <a:schemeClr val="tx1"/>
          </a:solidFill>
          <a:latin typeface="+mn-lt"/>
          <a:ea typeface="+mn-ea"/>
          <a:cs typeface="+mn-cs"/>
        </a:defRPr>
      </a:lvl4pPr>
      <a:lvl5pPr marL="2036552" algn="l" defTabSz="1018276" rtl="0" eaLnBrk="1" latinLnBrk="0" hangingPunct="1">
        <a:defRPr sz="2000" kern="1200">
          <a:solidFill>
            <a:schemeClr val="tx1"/>
          </a:solidFill>
          <a:latin typeface="+mn-lt"/>
          <a:ea typeface="+mn-ea"/>
          <a:cs typeface="+mn-cs"/>
        </a:defRPr>
      </a:lvl5pPr>
      <a:lvl6pPr marL="2545690" algn="l" defTabSz="1018276" rtl="0" eaLnBrk="1" latinLnBrk="0" hangingPunct="1">
        <a:defRPr sz="2000" kern="1200">
          <a:solidFill>
            <a:schemeClr val="tx1"/>
          </a:solidFill>
          <a:latin typeface="+mn-lt"/>
          <a:ea typeface="+mn-ea"/>
          <a:cs typeface="+mn-cs"/>
        </a:defRPr>
      </a:lvl6pPr>
      <a:lvl7pPr marL="3054828" algn="l" defTabSz="1018276" rtl="0" eaLnBrk="1" latinLnBrk="0" hangingPunct="1">
        <a:defRPr sz="2000" kern="1200">
          <a:solidFill>
            <a:schemeClr val="tx1"/>
          </a:solidFill>
          <a:latin typeface="+mn-lt"/>
          <a:ea typeface="+mn-ea"/>
          <a:cs typeface="+mn-cs"/>
        </a:defRPr>
      </a:lvl7pPr>
      <a:lvl8pPr marL="3563965" algn="l" defTabSz="1018276" rtl="0" eaLnBrk="1" latinLnBrk="0" hangingPunct="1">
        <a:defRPr sz="2000" kern="1200">
          <a:solidFill>
            <a:schemeClr val="tx1"/>
          </a:solidFill>
          <a:latin typeface="+mn-lt"/>
          <a:ea typeface="+mn-ea"/>
          <a:cs typeface="+mn-cs"/>
        </a:defRPr>
      </a:lvl8pPr>
      <a:lvl9pPr marL="4073103" algn="l" defTabSz="1018276"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beratung@heilmann-hagen.de"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28267" y="0"/>
            <a:ext cx="2959979" cy="7578576"/>
          </a:xfrm>
        </p:spPr>
        <p:txBody>
          <a:bodyPr>
            <a:normAutofit/>
          </a:bodyPr>
          <a:lstStyle/>
          <a:p>
            <a:endParaRPr lang="de-DE" sz="1100" dirty="0" smtClean="0">
              <a:solidFill>
                <a:schemeClr val="tx1"/>
              </a:solidFill>
              <a:latin typeface="Century Schoolbook" pitchFamily="18" charset="0"/>
            </a:endParaRPr>
          </a:p>
          <a:p>
            <a:r>
              <a:rPr lang="de-DE" sz="1600" b="1" dirty="0" smtClean="0">
                <a:solidFill>
                  <a:schemeClr val="tx1"/>
                </a:solidFill>
                <a:latin typeface="Century Schoolbook" pitchFamily="18" charset="0"/>
              </a:rPr>
              <a:t>Themenabende</a:t>
            </a:r>
            <a:endParaRPr lang="de-DE" sz="1600" b="1" dirty="0" smtClean="0">
              <a:solidFill>
                <a:schemeClr val="tx1"/>
              </a:solidFill>
              <a:latin typeface="Century Schoolbook" pitchFamily="18" charset="0"/>
            </a:endParaRPr>
          </a:p>
          <a:p>
            <a:endParaRPr lang="de-DE" sz="1100" dirty="0" smtClean="0">
              <a:solidFill>
                <a:schemeClr val="tx1"/>
              </a:solidFill>
              <a:latin typeface="Century Schoolbook" pitchFamily="18" charset="0"/>
            </a:endParaRPr>
          </a:p>
          <a:p>
            <a:r>
              <a:rPr lang="de-DE" sz="1100" dirty="0" smtClean="0">
                <a:solidFill>
                  <a:schemeClr val="tx1"/>
                </a:solidFill>
                <a:latin typeface="Century Schoolbook" pitchFamily="18" charset="0"/>
              </a:rPr>
              <a:t>Die Themenabende  verbinden Erfassen über den Verstand </a:t>
            </a:r>
            <a:r>
              <a:rPr lang="de-DE" sz="1100" b="1" dirty="0" smtClean="0">
                <a:solidFill>
                  <a:schemeClr val="tx1"/>
                </a:solidFill>
                <a:latin typeface="Century Schoolbook" pitchFamily="18" charset="0"/>
              </a:rPr>
              <a:t>und</a:t>
            </a:r>
            <a:r>
              <a:rPr lang="de-DE" sz="1100" dirty="0" smtClean="0">
                <a:solidFill>
                  <a:schemeClr val="tx1"/>
                </a:solidFill>
                <a:latin typeface="Century Schoolbook" pitchFamily="18" charset="0"/>
              </a:rPr>
              <a:t> körperliches, intuitives Begreifen:</a:t>
            </a:r>
          </a:p>
          <a:p>
            <a:r>
              <a:rPr lang="de-DE" sz="1100" dirty="0" smtClean="0">
                <a:solidFill>
                  <a:schemeClr val="tx1"/>
                </a:solidFill>
                <a:latin typeface="Century Schoolbook" pitchFamily="18" charset="0"/>
              </a:rPr>
              <a:t>Kurze Power-Point-Vorträge führen in das jeweilige Thema ein und erleichtern das Verständnis.</a:t>
            </a:r>
          </a:p>
          <a:p>
            <a:r>
              <a:rPr lang="de-DE" sz="1100" dirty="0" smtClean="0">
                <a:solidFill>
                  <a:schemeClr val="tx1"/>
                </a:solidFill>
                <a:latin typeface="Century Schoolbook" pitchFamily="18" charset="0"/>
              </a:rPr>
              <a:t>Durch die  Arbeit mit Bildern und Symbolen wird das intuitive Wissen angeregt, kleine Körperübungen, Aufstellungen und Meditationen ermöglichen Wahrnehmung mit allen Sinnen.</a:t>
            </a:r>
          </a:p>
          <a:p>
            <a:r>
              <a:rPr lang="de-DE" sz="1100" dirty="0" smtClean="0">
                <a:solidFill>
                  <a:schemeClr val="tx1"/>
                </a:solidFill>
                <a:latin typeface="Century Schoolbook" pitchFamily="18" charset="0"/>
              </a:rPr>
              <a:t>Die Abende sind eine wunderbare Ergänzung zur Einzel-, Paar- und Familientherapie, können jedoch auch unabhängig davon besucht werden.</a:t>
            </a:r>
          </a:p>
          <a:p>
            <a:endParaRPr lang="de-DE" sz="1100" dirty="0" smtClean="0">
              <a:solidFill>
                <a:schemeClr val="tx1"/>
              </a:solidFill>
              <a:latin typeface="Century Schoolbook" pitchFamily="18" charset="0"/>
            </a:endParaRPr>
          </a:p>
          <a:p>
            <a:endParaRPr lang="de-DE" sz="1100" dirty="0" smtClean="0">
              <a:solidFill>
                <a:schemeClr val="tx1"/>
              </a:solidFill>
              <a:latin typeface="Century Schoolbook" pitchFamily="18" charset="0"/>
            </a:endParaRPr>
          </a:p>
          <a:p>
            <a:endParaRPr lang="de-DE" sz="1100" dirty="0" smtClean="0">
              <a:solidFill>
                <a:schemeClr val="tx1"/>
              </a:solidFill>
              <a:latin typeface="Century Schoolbook" pitchFamily="18" charset="0"/>
            </a:endParaRPr>
          </a:p>
          <a:p>
            <a:endParaRPr lang="de-DE" sz="1100" dirty="0" smtClean="0">
              <a:solidFill>
                <a:schemeClr val="tx1"/>
              </a:solidFill>
              <a:latin typeface="Century Schoolbook" pitchFamily="18" charset="0"/>
            </a:endParaRPr>
          </a:p>
          <a:p>
            <a:endParaRPr lang="de-DE" sz="1100" dirty="0" smtClean="0">
              <a:solidFill>
                <a:schemeClr val="tx1"/>
              </a:solidFill>
              <a:latin typeface="Century Schoolbook" pitchFamily="18" charset="0"/>
            </a:endParaRPr>
          </a:p>
          <a:p>
            <a:endParaRPr lang="de-DE" sz="1100" dirty="0" smtClean="0">
              <a:solidFill>
                <a:schemeClr val="tx1"/>
              </a:solidFill>
              <a:latin typeface="Century Schoolbook" pitchFamily="18" charset="0"/>
            </a:endParaRPr>
          </a:p>
          <a:p>
            <a:endParaRPr lang="de-DE" sz="1600" b="1" dirty="0" smtClean="0">
              <a:solidFill>
                <a:schemeClr val="tx1"/>
              </a:solidFill>
              <a:latin typeface="Century Schoolbook" pitchFamily="18" charset="0"/>
            </a:endParaRPr>
          </a:p>
          <a:p>
            <a:r>
              <a:rPr lang="de-DE" sz="1600" b="1" dirty="0" smtClean="0">
                <a:solidFill>
                  <a:schemeClr val="tx1"/>
                </a:solidFill>
                <a:latin typeface="Century Schoolbook" pitchFamily="18" charset="0"/>
              </a:rPr>
              <a:t> </a:t>
            </a:r>
          </a:p>
          <a:p>
            <a:endParaRPr lang="de-DE" sz="1600" b="1" dirty="0" smtClean="0">
              <a:solidFill>
                <a:schemeClr val="tx1"/>
              </a:solidFill>
              <a:latin typeface="Century Schoolbook" pitchFamily="18" charset="0"/>
            </a:endParaRPr>
          </a:p>
          <a:p>
            <a:endParaRPr lang="de-DE" sz="1600" b="1" dirty="0" smtClean="0">
              <a:solidFill>
                <a:schemeClr val="tx1"/>
              </a:solidFill>
              <a:latin typeface="Century Schoolbook" pitchFamily="18" charset="0"/>
            </a:endParaRPr>
          </a:p>
          <a:p>
            <a:pPr>
              <a:tabLst>
                <a:tab pos="997062" algn="l"/>
              </a:tabLst>
            </a:pPr>
            <a:endParaRPr lang="de-DE" sz="1100" b="1" dirty="0">
              <a:solidFill>
                <a:schemeClr val="tx1"/>
              </a:solidFill>
              <a:latin typeface="Arial Black" pitchFamily="34" charset="0"/>
            </a:endParaRPr>
          </a:p>
          <a:p>
            <a:pPr>
              <a:tabLst>
                <a:tab pos="997062" algn="l"/>
              </a:tabLst>
            </a:pPr>
            <a:endParaRPr lang="de-DE" sz="1100" b="1" dirty="0">
              <a:solidFill>
                <a:schemeClr val="tx1"/>
              </a:solidFill>
              <a:latin typeface="Arial Black" pitchFamily="34" charset="0"/>
            </a:endParaRPr>
          </a:p>
          <a:p>
            <a:pPr>
              <a:tabLst>
                <a:tab pos="997062" algn="l"/>
              </a:tabLst>
            </a:pPr>
            <a:endParaRPr lang="de-DE" sz="1100" b="1" dirty="0">
              <a:solidFill>
                <a:schemeClr val="tx1"/>
              </a:solidFill>
              <a:latin typeface="Arial Black" pitchFamily="34" charset="0"/>
            </a:endParaRPr>
          </a:p>
          <a:p>
            <a:pPr>
              <a:tabLst>
                <a:tab pos="997062" algn="l"/>
              </a:tabLst>
            </a:pPr>
            <a:endParaRPr lang="de-DE" sz="1100" b="1" dirty="0">
              <a:solidFill>
                <a:schemeClr val="tx1"/>
              </a:solidFill>
              <a:latin typeface="Arial Black" pitchFamily="34" charset="0"/>
            </a:endParaRPr>
          </a:p>
          <a:p>
            <a:pPr>
              <a:tabLst>
                <a:tab pos="997062" algn="l"/>
              </a:tabLst>
            </a:pPr>
            <a:endParaRPr lang="de-DE" sz="1800" b="1" dirty="0">
              <a:solidFill>
                <a:schemeClr val="tx1"/>
              </a:solidFill>
              <a:latin typeface="Arial Black" pitchFamily="34" charset="0"/>
            </a:endParaRPr>
          </a:p>
          <a:p>
            <a:pPr>
              <a:tabLst>
                <a:tab pos="997062" algn="l"/>
              </a:tabLst>
            </a:pPr>
            <a:endParaRPr lang="de-DE" sz="1100" dirty="0">
              <a:solidFill>
                <a:schemeClr val="tx1"/>
              </a:solidFill>
              <a:latin typeface="Arial Black" pitchFamily="34" charset="0"/>
            </a:endParaRPr>
          </a:p>
          <a:p>
            <a:pPr>
              <a:tabLst>
                <a:tab pos="997062" algn="l"/>
              </a:tabLst>
            </a:pPr>
            <a:endParaRPr lang="de-DE" sz="1100" b="1" dirty="0">
              <a:solidFill>
                <a:schemeClr val="tx1"/>
              </a:solidFill>
              <a:latin typeface="Arial Black" pitchFamily="34" charset="0"/>
            </a:endParaRPr>
          </a:p>
          <a:p>
            <a:endParaRPr lang="de-DE" dirty="0"/>
          </a:p>
        </p:txBody>
      </p:sp>
      <p:sp>
        <p:nvSpPr>
          <p:cNvPr id="6" name="Untertitel 2"/>
          <p:cNvSpPr txBox="1">
            <a:spLocks/>
          </p:cNvSpPr>
          <p:nvPr/>
        </p:nvSpPr>
        <p:spPr>
          <a:xfrm>
            <a:off x="3576061" y="89744"/>
            <a:ext cx="3288866" cy="7010047"/>
          </a:xfrm>
          <a:prstGeom prst="rect">
            <a:avLst/>
          </a:prstGeom>
        </p:spPr>
        <p:txBody>
          <a:bodyPr vert="horz" lIns="101828" tIns="50914" rIns="101828" bIns="50914" rtlCol="0">
            <a:normAutofit lnSpcReduction="10000"/>
          </a:bodyPr>
          <a:lstStyle/>
          <a:p>
            <a:pPr>
              <a:spcBef>
                <a:spcPts val="267"/>
              </a:spcBef>
            </a:pPr>
            <a:endParaRPr lang="de-DE" sz="1100" dirty="0" smtClean="0">
              <a:latin typeface="Century" pitchFamily="18" charset="0"/>
            </a:endParaRPr>
          </a:p>
          <a:p>
            <a:r>
              <a:rPr lang="de-DE" sz="1600" b="1" dirty="0" smtClean="0">
                <a:latin typeface="Century Schoolbook" pitchFamily="18" charset="0"/>
              </a:rPr>
              <a:t>Termine </a:t>
            </a:r>
            <a:endParaRPr lang="de-DE" sz="1600" b="1" dirty="0" smtClean="0">
              <a:latin typeface="Century Schoolbook" pitchFamily="18" charset="0"/>
            </a:endParaRPr>
          </a:p>
          <a:p>
            <a:pPr>
              <a:tabLst>
                <a:tab pos="997062" algn="l"/>
              </a:tabLst>
            </a:pPr>
            <a:endParaRPr lang="de-DE" sz="1100" dirty="0" smtClean="0">
              <a:latin typeface="Arial Black" pitchFamily="34" charset="0"/>
            </a:endParaRPr>
          </a:p>
          <a:p>
            <a:pPr>
              <a:tabLst>
                <a:tab pos="997062" algn="l"/>
              </a:tabLst>
            </a:pPr>
            <a:r>
              <a:rPr lang="de-DE" sz="1100" b="1" dirty="0" smtClean="0">
                <a:latin typeface="Century Schoolbook" pitchFamily="18" charset="0"/>
              </a:rPr>
              <a:t>Dienstag	20.00h - 22.00h</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04.11.2014</a:t>
            </a:r>
            <a:r>
              <a:rPr lang="de-DE" sz="1100" dirty="0" smtClean="0">
                <a:latin typeface="Century Schoolbook" pitchFamily="18" charset="0"/>
              </a:rPr>
              <a:t>	Kellergefühle</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02.12.2014 </a:t>
            </a:r>
            <a:r>
              <a:rPr lang="de-DE" sz="1100" dirty="0" smtClean="0">
                <a:latin typeface="Century Schoolbook" pitchFamily="18" charset="0"/>
              </a:rPr>
              <a:t>	Symbiose und Autonomie</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13.01.2015</a:t>
            </a:r>
            <a:r>
              <a:rPr lang="de-DE" sz="1100" dirty="0" smtClean="0">
                <a:latin typeface="Century Schoolbook" pitchFamily="18" charset="0"/>
              </a:rPr>
              <a:t> 	Ho‘ </a:t>
            </a:r>
            <a:r>
              <a:rPr lang="de-DE" sz="1100" dirty="0" err="1" smtClean="0">
                <a:latin typeface="Century Schoolbook" pitchFamily="18" charset="0"/>
              </a:rPr>
              <a:t>oponopono</a:t>
            </a:r>
            <a:endParaRPr lang="de-DE" sz="1100" dirty="0" smtClean="0">
              <a:latin typeface="Century Schoolbook" pitchFamily="18" charset="0"/>
            </a:endParaRP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03.02.2015</a:t>
            </a:r>
            <a:r>
              <a:rPr lang="de-DE" sz="1100" dirty="0" smtClean="0">
                <a:latin typeface="Century Schoolbook" pitchFamily="18" charset="0"/>
              </a:rPr>
              <a:t>	Kellergefühle</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03.03.2015 </a:t>
            </a:r>
            <a:r>
              <a:rPr lang="de-DE" sz="1100" dirty="0" smtClean="0">
                <a:latin typeface="Century Schoolbook" pitchFamily="18" charset="0"/>
              </a:rPr>
              <a:t>	Symbiose und Autonomie</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14.04.2014</a:t>
            </a:r>
            <a:r>
              <a:rPr lang="de-DE" sz="1100" dirty="0" smtClean="0">
                <a:latin typeface="Century Schoolbook" pitchFamily="18" charset="0"/>
              </a:rPr>
              <a:t>	Ho‘ </a:t>
            </a:r>
            <a:r>
              <a:rPr lang="de-DE" sz="1100" dirty="0" err="1" smtClean="0">
                <a:latin typeface="Century Schoolbook" pitchFamily="18" charset="0"/>
              </a:rPr>
              <a:t>oponopono</a:t>
            </a:r>
            <a:endParaRPr lang="de-DE" sz="1100" dirty="0" smtClean="0">
              <a:latin typeface="Century Schoolbook" pitchFamily="18" charset="0"/>
            </a:endParaRP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12.05.2015</a:t>
            </a:r>
            <a:r>
              <a:rPr lang="de-DE" sz="1100" dirty="0" smtClean="0">
                <a:latin typeface="Century Schoolbook" pitchFamily="18" charset="0"/>
              </a:rPr>
              <a:t>	Kellergefühle</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16.06.2015</a:t>
            </a:r>
            <a:r>
              <a:rPr lang="de-DE" sz="1100" dirty="0" smtClean="0">
                <a:latin typeface="Century Schoolbook" pitchFamily="18" charset="0"/>
              </a:rPr>
              <a:t>	Symbiose und Autonomie</a:t>
            </a:r>
          </a:p>
          <a:p>
            <a:pPr>
              <a:tabLst>
                <a:tab pos="997062" algn="l"/>
              </a:tabLst>
            </a:pPr>
            <a:endParaRPr lang="de-DE" sz="1100" dirty="0" smtClean="0">
              <a:latin typeface="Century Schoolbook" pitchFamily="18" charset="0"/>
            </a:endParaRPr>
          </a:p>
          <a:p>
            <a:pPr>
              <a:tabLst>
                <a:tab pos="997062" algn="l"/>
              </a:tabLst>
            </a:pPr>
            <a:r>
              <a:rPr lang="de-DE" sz="1100" b="1" dirty="0" smtClean="0">
                <a:latin typeface="Century Schoolbook" pitchFamily="18" charset="0"/>
              </a:rPr>
              <a:t>14.07.2015	</a:t>
            </a:r>
            <a:r>
              <a:rPr lang="de-DE" sz="1100" dirty="0" smtClean="0">
                <a:latin typeface="Century Schoolbook" pitchFamily="18" charset="0"/>
              </a:rPr>
              <a:t>Ho‘ </a:t>
            </a:r>
            <a:r>
              <a:rPr lang="de-DE" sz="1100" dirty="0" err="1" smtClean="0">
                <a:latin typeface="Century Schoolbook" pitchFamily="18" charset="0"/>
              </a:rPr>
              <a:t>oponopono</a:t>
            </a:r>
            <a:r>
              <a:rPr lang="de-DE" sz="1100" dirty="0" smtClean="0">
                <a:latin typeface="Century Schoolbook" pitchFamily="18" charset="0"/>
              </a:rPr>
              <a:t> </a:t>
            </a:r>
            <a:endParaRPr lang="de-DE" sz="1100" dirty="0" smtClean="0">
              <a:latin typeface="Century Schoolbook" pitchFamily="18" charset="0"/>
            </a:endParaRPr>
          </a:p>
          <a:p>
            <a:pPr>
              <a:tabLst>
                <a:tab pos="997062" algn="l"/>
              </a:tabLst>
            </a:pPr>
            <a:endParaRPr lang="de-DE" sz="1100" dirty="0" smtClean="0">
              <a:latin typeface="Century Schoolbook" pitchFamily="18" charset="0"/>
            </a:endParaRPr>
          </a:p>
          <a:p>
            <a:pPr>
              <a:tabLst>
                <a:tab pos="997062" algn="l"/>
              </a:tabLst>
            </a:pPr>
            <a:endParaRPr lang="de-DE" sz="1100" dirty="0" smtClean="0">
              <a:latin typeface="Century Schoolbook" pitchFamily="18" charset="0"/>
            </a:endParaRPr>
          </a:p>
          <a:p>
            <a:pPr>
              <a:tabLst>
                <a:tab pos="997062" algn="l"/>
              </a:tabLst>
            </a:pPr>
            <a:r>
              <a:rPr lang="de-DE" sz="1100" dirty="0" smtClean="0">
                <a:latin typeface="Century Schoolbook" pitchFamily="18" charset="0"/>
              </a:rPr>
              <a:t>Die Teilnehmerzahl ist begrenzt auf 12 Personen, darum bitte rechtzeitig und verbindlich anmelden!</a:t>
            </a:r>
          </a:p>
          <a:p>
            <a:pPr>
              <a:tabLst>
                <a:tab pos="997062" algn="l"/>
              </a:tabLst>
            </a:pPr>
            <a:endParaRPr lang="de-DE" sz="1100" dirty="0" smtClean="0">
              <a:latin typeface="Century Schoolbook" pitchFamily="18" charset="0"/>
            </a:endParaRPr>
          </a:p>
          <a:p>
            <a:pPr>
              <a:tabLst>
                <a:tab pos="997062" algn="l"/>
              </a:tabLst>
            </a:pPr>
            <a:r>
              <a:rPr lang="de-DE" sz="1600" b="1" dirty="0" smtClean="0">
                <a:latin typeface="Century Schoolbook" pitchFamily="18" charset="0"/>
              </a:rPr>
              <a:t>Kosten</a:t>
            </a:r>
          </a:p>
          <a:p>
            <a:pPr>
              <a:tabLst>
                <a:tab pos="997062" algn="l"/>
              </a:tabLst>
            </a:pPr>
            <a:endParaRPr lang="de-DE" sz="1100" dirty="0" smtClean="0">
              <a:latin typeface="Century Schoolbook" pitchFamily="18" charset="0"/>
            </a:endParaRPr>
          </a:p>
          <a:p>
            <a:pPr>
              <a:tabLst>
                <a:tab pos="997062" algn="l"/>
              </a:tabLst>
            </a:pPr>
            <a:r>
              <a:rPr lang="de-DE" sz="1100" dirty="0" smtClean="0">
                <a:latin typeface="Century Schoolbook" pitchFamily="18" charset="0"/>
              </a:rPr>
              <a:t>15 Euro  	pro Themenabend</a:t>
            </a:r>
          </a:p>
          <a:p>
            <a:pPr>
              <a:tabLst>
                <a:tab pos="997062" algn="l"/>
              </a:tabLst>
            </a:pPr>
            <a:endParaRPr lang="de-DE" sz="1100" dirty="0" smtClean="0">
              <a:latin typeface="Century Schoolbook" pitchFamily="18" charset="0"/>
            </a:endParaRPr>
          </a:p>
          <a:p>
            <a:pPr>
              <a:tabLst>
                <a:tab pos="997062" algn="l"/>
              </a:tabLst>
            </a:pPr>
            <a:r>
              <a:rPr lang="de-DE" sz="1100" dirty="0" smtClean="0">
                <a:latin typeface="Century Schoolbook" pitchFamily="18" charset="0"/>
              </a:rPr>
              <a:t>4</a:t>
            </a:r>
            <a:r>
              <a:rPr lang="de-DE" sz="1100" dirty="0" smtClean="0">
                <a:latin typeface="Century Schoolbook" pitchFamily="18" charset="0"/>
              </a:rPr>
              <a:t>0 Euro 	3 Themenabende </a:t>
            </a:r>
          </a:p>
          <a:p>
            <a:pPr>
              <a:tabLst>
                <a:tab pos="997062" algn="l"/>
              </a:tabLst>
            </a:pPr>
            <a:endParaRPr lang="de-DE" sz="1100" dirty="0" smtClean="0">
              <a:latin typeface="Century Schoolbook" pitchFamily="18" charset="0"/>
            </a:endParaRPr>
          </a:p>
          <a:p>
            <a:pPr>
              <a:tabLst>
                <a:tab pos="997062" algn="l"/>
              </a:tabLst>
            </a:pPr>
            <a:endParaRPr lang="de-DE" sz="1100" dirty="0" smtClean="0">
              <a:latin typeface="Century Schoolbook" pitchFamily="18" charset="0"/>
            </a:endParaRPr>
          </a:p>
          <a:p>
            <a:pPr>
              <a:tabLst>
                <a:tab pos="997062" algn="l"/>
              </a:tabLst>
            </a:pPr>
            <a:endParaRPr lang="de-DE" sz="1100" dirty="0" smtClean="0">
              <a:latin typeface="Century Schoolbook" pitchFamily="18" charset="0"/>
            </a:endParaRPr>
          </a:p>
          <a:p>
            <a:pPr>
              <a:tabLst>
                <a:tab pos="997062" algn="l"/>
              </a:tabLst>
            </a:pPr>
            <a:r>
              <a:rPr lang="de-DE" sz="1100" dirty="0" smtClean="0">
                <a:latin typeface="Century" pitchFamily="18" charset="0"/>
              </a:rPr>
              <a:t>Verbindliche </a:t>
            </a:r>
            <a:r>
              <a:rPr lang="de-DE" sz="1100" dirty="0">
                <a:latin typeface="Century" pitchFamily="18" charset="0"/>
              </a:rPr>
              <a:t>Vormerkung möglich</a:t>
            </a:r>
            <a:r>
              <a:rPr lang="de-DE" sz="1100" dirty="0" smtClean="0">
                <a:latin typeface="Century" pitchFamily="18" charset="0"/>
              </a:rPr>
              <a:t>:</a:t>
            </a:r>
            <a:endParaRPr lang="de-DE" sz="1100" dirty="0">
              <a:latin typeface="Century" pitchFamily="18" charset="0"/>
            </a:endParaRPr>
          </a:p>
          <a:p>
            <a:pPr marL="254569" indent="-254569">
              <a:spcBef>
                <a:spcPts val="267"/>
              </a:spcBef>
              <a:buAutoNum type="arabicPeriod"/>
            </a:pPr>
            <a:r>
              <a:rPr lang="de-DE" sz="1100" dirty="0">
                <a:latin typeface="Century" pitchFamily="18" charset="0"/>
              </a:rPr>
              <a:t>per Mail:</a:t>
            </a:r>
            <a:br>
              <a:rPr lang="de-DE" sz="1100" dirty="0">
                <a:latin typeface="Century" pitchFamily="18" charset="0"/>
              </a:rPr>
            </a:br>
            <a:r>
              <a:rPr lang="de-DE" sz="1100" dirty="0">
                <a:latin typeface="Century" pitchFamily="18" charset="0"/>
                <a:hlinkClick r:id="rId2"/>
              </a:rPr>
              <a:t>beratung@heilmann-hagen.de</a:t>
            </a:r>
            <a:endParaRPr lang="de-DE" sz="1100" dirty="0">
              <a:latin typeface="Century" pitchFamily="18" charset="0"/>
            </a:endParaRPr>
          </a:p>
          <a:p>
            <a:pPr marL="254569" indent="-254569">
              <a:spcBef>
                <a:spcPts val="267"/>
              </a:spcBef>
              <a:buAutoNum type="arabicPeriod"/>
            </a:pPr>
            <a:r>
              <a:rPr lang="de-DE" sz="1100" dirty="0">
                <a:latin typeface="Century" pitchFamily="18" charset="0"/>
              </a:rPr>
              <a:t>Telefonisch:</a:t>
            </a:r>
            <a:br>
              <a:rPr lang="de-DE" sz="1100" dirty="0">
                <a:latin typeface="Century" pitchFamily="18" charset="0"/>
              </a:rPr>
            </a:br>
            <a:r>
              <a:rPr lang="de-DE" sz="1100" dirty="0">
                <a:latin typeface="Century" pitchFamily="18" charset="0"/>
              </a:rPr>
              <a:t>08243/9932136</a:t>
            </a:r>
          </a:p>
          <a:p>
            <a:pPr>
              <a:spcBef>
                <a:spcPct val="20000"/>
              </a:spcBef>
              <a:tabLst>
                <a:tab pos="997062" algn="l"/>
              </a:tabLst>
              <a:defRPr/>
            </a:pPr>
            <a:endParaRPr lang="de-DE" sz="1100" b="1" dirty="0">
              <a:latin typeface="Arial Black" pitchFamily="34" charset="0"/>
            </a:endParaRPr>
          </a:p>
          <a:p>
            <a:pPr>
              <a:spcBef>
                <a:spcPct val="20000"/>
              </a:spcBef>
              <a:tabLst>
                <a:tab pos="997062" algn="l"/>
              </a:tabLst>
              <a:defRPr/>
            </a:pPr>
            <a:endParaRPr lang="de-DE" sz="1100" b="1" dirty="0">
              <a:latin typeface="Arial Black" pitchFamily="34" charset="0"/>
            </a:endParaRPr>
          </a:p>
          <a:p>
            <a:pPr>
              <a:spcBef>
                <a:spcPct val="20000"/>
              </a:spcBef>
              <a:tabLst>
                <a:tab pos="997062" algn="l"/>
              </a:tabLst>
              <a:defRPr/>
            </a:pPr>
            <a:endParaRPr lang="de-DE" sz="1100" b="1" dirty="0">
              <a:latin typeface="Arial Black" pitchFamily="34" charset="0"/>
            </a:endParaRPr>
          </a:p>
          <a:p>
            <a:pPr>
              <a:spcBef>
                <a:spcPct val="20000"/>
              </a:spcBef>
              <a:tabLst>
                <a:tab pos="997062" algn="l"/>
              </a:tabLst>
              <a:defRPr/>
            </a:pPr>
            <a:endParaRPr lang="de-DE" sz="1100" b="1" dirty="0">
              <a:latin typeface="Arial Black" pitchFamily="34" charset="0"/>
            </a:endParaRPr>
          </a:p>
          <a:p>
            <a:pPr>
              <a:spcBef>
                <a:spcPct val="20000"/>
              </a:spcBef>
              <a:tabLst>
                <a:tab pos="997062" algn="l"/>
              </a:tabLst>
              <a:defRPr/>
            </a:pPr>
            <a:endParaRPr lang="de-DE" sz="1100" b="1" dirty="0">
              <a:latin typeface="Arial Black" pitchFamily="34" charset="0"/>
            </a:endParaRPr>
          </a:p>
          <a:p>
            <a:pPr>
              <a:spcBef>
                <a:spcPct val="20000"/>
              </a:spcBef>
              <a:tabLst>
                <a:tab pos="997062" algn="l"/>
              </a:tabLst>
              <a:defRPr/>
            </a:pPr>
            <a:endParaRPr lang="de-DE" sz="1100" b="1" dirty="0">
              <a:latin typeface="Arial Black" pitchFamily="34" charset="0"/>
            </a:endParaRPr>
          </a:p>
          <a:p>
            <a:pPr>
              <a:spcBef>
                <a:spcPct val="20000"/>
              </a:spcBef>
              <a:tabLst>
                <a:tab pos="997062" algn="l"/>
              </a:tabLst>
              <a:defRPr/>
            </a:pPr>
            <a:endParaRPr lang="de-DE" sz="1100" b="1" dirty="0">
              <a:latin typeface="Arial Black" pitchFamily="34" charset="0"/>
            </a:endParaRPr>
          </a:p>
        </p:txBody>
      </p:sp>
      <p:sp>
        <p:nvSpPr>
          <p:cNvPr id="7" name="Untertitel 2"/>
          <p:cNvSpPr txBox="1">
            <a:spLocks/>
          </p:cNvSpPr>
          <p:nvPr/>
        </p:nvSpPr>
        <p:spPr>
          <a:xfrm>
            <a:off x="7308726" y="305768"/>
            <a:ext cx="2959979" cy="6949005"/>
          </a:xfrm>
          <a:prstGeom prst="rect">
            <a:avLst/>
          </a:prstGeom>
        </p:spPr>
        <p:txBody>
          <a:bodyPr vert="horz" lIns="101828" tIns="50914" rIns="101828" bIns="50914" rtlCol="0">
            <a:normAutofit/>
          </a:bodyPr>
          <a:lstStyle/>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endParaRPr lang="de-DE" sz="2900" b="1" dirty="0">
              <a:latin typeface="Broadway" pitchFamily="82" charset="0"/>
            </a:endParaRPr>
          </a:p>
          <a:p>
            <a:pPr algn="ctr"/>
            <a:r>
              <a:rPr lang="de-DE" sz="2400" b="1" dirty="0" smtClean="0">
                <a:latin typeface="Century" pitchFamily="18" charset="0"/>
              </a:rPr>
              <a:t>Lieben  lernen</a:t>
            </a:r>
            <a:endParaRPr lang="de-DE" sz="2400" dirty="0" smtClean="0">
              <a:latin typeface="Century" pitchFamily="18" charset="0"/>
            </a:endParaRPr>
          </a:p>
          <a:p>
            <a:pPr algn="ctr"/>
            <a:endParaRPr lang="de-DE" sz="1300" b="1" dirty="0">
              <a:latin typeface="Century" pitchFamily="18" charset="0"/>
            </a:endParaRPr>
          </a:p>
          <a:p>
            <a:pPr algn="ctr"/>
            <a:r>
              <a:rPr lang="de-DE" sz="1300" dirty="0" smtClean="0">
                <a:latin typeface="Century" pitchFamily="18" charset="0"/>
              </a:rPr>
              <a:t>Lebendigkeit und Freude in Beziehung und Partnerschaft</a:t>
            </a:r>
          </a:p>
          <a:p>
            <a:pPr algn="ctr"/>
            <a:endParaRPr lang="de-DE" sz="1300" b="1" dirty="0" smtClean="0">
              <a:latin typeface="Century" pitchFamily="18" charset="0"/>
            </a:endParaRPr>
          </a:p>
          <a:p>
            <a:pPr algn="ctr"/>
            <a:r>
              <a:rPr lang="de-DE" sz="1300" b="1" u="sng" dirty="0" smtClean="0">
                <a:latin typeface="Century" pitchFamily="18" charset="0"/>
              </a:rPr>
              <a:t>Themenabende 2014/2015</a:t>
            </a:r>
          </a:p>
          <a:p>
            <a:pPr algn="ctr"/>
            <a:endParaRPr lang="de-DE" sz="1300" dirty="0">
              <a:latin typeface="Century" pitchFamily="18" charset="0"/>
            </a:endParaRPr>
          </a:p>
          <a:p>
            <a:pPr algn="ctr"/>
            <a:r>
              <a:rPr lang="de-DE" sz="1100" dirty="0">
                <a:latin typeface="Century" pitchFamily="18" charset="0"/>
              </a:rPr>
              <a:t>Carmen Heilmann-Hagen</a:t>
            </a:r>
          </a:p>
          <a:p>
            <a:pPr algn="ctr"/>
            <a:r>
              <a:rPr lang="de-DE" sz="1100" dirty="0">
                <a:latin typeface="Century" pitchFamily="18" charset="0"/>
              </a:rPr>
              <a:t>Praxis für Familientherapie</a:t>
            </a:r>
          </a:p>
          <a:p>
            <a:pPr algn="ctr"/>
            <a:r>
              <a:rPr lang="de-DE" sz="1100" dirty="0">
                <a:latin typeface="Century" pitchFamily="18" charset="0"/>
              </a:rPr>
              <a:t>Hauptstr. 10a </a:t>
            </a:r>
          </a:p>
          <a:p>
            <a:pPr algn="ctr"/>
            <a:r>
              <a:rPr lang="de-DE" sz="1100" dirty="0">
                <a:latin typeface="Century" pitchFamily="18" charset="0"/>
              </a:rPr>
              <a:t>86925 </a:t>
            </a:r>
            <a:r>
              <a:rPr lang="de-DE" sz="1100" dirty="0" err="1">
                <a:latin typeface="Century" pitchFamily="18" charset="0"/>
              </a:rPr>
              <a:t>Fuchstal</a:t>
            </a:r>
            <a:endParaRPr lang="de-DE" sz="1100" dirty="0">
              <a:latin typeface="Century" pitchFamily="18" charset="0"/>
            </a:endParaRPr>
          </a:p>
          <a:p>
            <a:pPr algn="ctr"/>
            <a:r>
              <a:rPr lang="de-DE" sz="1100" dirty="0">
                <a:latin typeface="Century" pitchFamily="18" charset="0"/>
              </a:rPr>
              <a:t>08243 - 9932136</a:t>
            </a:r>
          </a:p>
          <a:p>
            <a:pPr algn="ctr">
              <a:spcBef>
                <a:spcPct val="20000"/>
              </a:spcBef>
              <a:defRPr/>
            </a:pPr>
            <a:endParaRPr lang="de-DE" sz="3600" dirty="0">
              <a:solidFill>
                <a:schemeClr val="tx1">
                  <a:tint val="75000"/>
                </a:schemeClr>
              </a:solidFill>
            </a:endParaRPr>
          </a:p>
        </p:txBody>
      </p:sp>
      <p:pic>
        <p:nvPicPr>
          <p:cNvPr id="8" name="Grafik 7" descr="C:\Users\Heilman-Hagen\Pictures\Martins Indien Reise\5 Best Off Sri Lanka 1 (Negombo to Kandy)\656.JPG"/>
          <p:cNvPicPr/>
          <p:nvPr/>
        </p:nvPicPr>
        <p:blipFill>
          <a:blip r:embed="rId3" cstate="print"/>
          <a:srcRect/>
          <a:stretch>
            <a:fillRect/>
          </a:stretch>
        </p:blipFill>
        <p:spPr bwMode="auto">
          <a:xfrm>
            <a:off x="7596758" y="305768"/>
            <a:ext cx="2448272" cy="3744415"/>
          </a:xfrm>
          <a:prstGeom prst="rect">
            <a:avLst/>
          </a:prstGeom>
          <a:noFill/>
          <a:ln w="9525">
            <a:noFill/>
            <a:miter lim="800000"/>
            <a:headEnd/>
            <a:tailEnd/>
          </a:ln>
        </p:spPr>
      </p:pic>
      <p:pic>
        <p:nvPicPr>
          <p:cNvPr id="10" name="Grafik 9" descr="C:\Users\Heilman-Hagen\Pictures\Afrika kurz\Afrika 167.JPG"/>
          <p:cNvPicPr/>
          <p:nvPr/>
        </p:nvPicPr>
        <p:blipFill>
          <a:blip r:embed="rId4" cstate="print"/>
          <a:srcRect/>
          <a:stretch>
            <a:fillRect/>
          </a:stretch>
        </p:blipFill>
        <p:spPr bwMode="auto">
          <a:xfrm>
            <a:off x="323950" y="3906168"/>
            <a:ext cx="2508959" cy="2883844"/>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2"/>
          <p:cNvSpPr txBox="1">
            <a:spLocks/>
          </p:cNvSpPr>
          <p:nvPr/>
        </p:nvSpPr>
        <p:spPr>
          <a:xfrm>
            <a:off x="3658283" y="203006"/>
            <a:ext cx="3288866" cy="7051767"/>
          </a:xfrm>
          <a:prstGeom prst="rect">
            <a:avLst/>
          </a:prstGeom>
        </p:spPr>
        <p:txBody>
          <a:bodyPr vert="horz" lIns="101828" tIns="50914" rIns="101828" bIns="50914" rtlCol="0">
            <a:normAutofit lnSpcReduction="10000"/>
          </a:bodyPr>
          <a:lstStyle/>
          <a:p>
            <a:pPr algn="ctr"/>
            <a:r>
              <a:rPr lang="de-DE" sz="1600" b="1" dirty="0" smtClean="0">
                <a:latin typeface="Century Schoolbook" pitchFamily="18" charset="0"/>
              </a:rPr>
              <a:t>Symbiose und Autonomie</a:t>
            </a:r>
            <a:endParaRPr lang="de-DE" sz="1600" b="1" dirty="0">
              <a:latin typeface="Century Schoolbook" pitchFamily="18" charset="0"/>
            </a:endParaRPr>
          </a:p>
          <a:p>
            <a:pPr algn="ctr">
              <a:spcBef>
                <a:spcPts val="267"/>
              </a:spcBef>
            </a:pPr>
            <a:r>
              <a:rPr lang="de-DE" sz="1100" b="1" dirty="0" smtClean="0">
                <a:latin typeface="Century Schoolbook" pitchFamily="18" charset="0"/>
              </a:rPr>
              <a:t>  Wenn sich das „Ich“ im „Du“ verliert…</a:t>
            </a:r>
            <a:endParaRPr lang="de-DE" sz="1100" b="1" dirty="0">
              <a:latin typeface="Century Schoolbook" pitchFamily="18"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smtClean="0">
              <a:latin typeface="Arial Black" pitchFamily="34" charset="0"/>
            </a:endParaRPr>
          </a:p>
          <a:p>
            <a:pPr algn="ctr"/>
            <a:endParaRPr lang="de-DE" sz="1100" dirty="0" smtClean="0">
              <a:latin typeface="Arial Black" pitchFamily="34" charset="0"/>
            </a:endParaRPr>
          </a:p>
          <a:p>
            <a:pPr algn="ctr"/>
            <a:endParaRPr lang="de-DE" sz="1100" dirty="0" smtClean="0">
              <a:latin typeface="Arial Black" pitchFamily="34" charset="0"/>
            </a:endParaRPr>
          </a:p>
          <a:p>
            <a:pPr algn="ctr"/>
            <a:endParaRPr lang="de-DE" sz="1100" dirty="0">
              <a:latin typeface="Arial Black" pitchFamily="34" charset="0"/>
            </a:endParaRPr>
          </a:p>
          <a:p>
            <a:pPr algn="ctr"/>
            <a:r>
              <a:rPr lang="de-DE" sz="1100" i="1" dirty="0" smtClean="0">
                <a:latin typeface="Century Schoolbook" pitchFamily="18" charset="0"/>
              </a:rPr>
              <a:t>Erleben Sie sich als Opfer in der Partnerschaft, fühlen Sie sich ungerecht behandelt,</a:t>
            </a:r>
          </a:p>
          <a:p>
            <a:pPr algn="ctr"/>
            <a:r>
              <a:rPr lang="de-DE" sz="1100" i="1" dirty="0" smtClean="0">
                <a:latin typeface="Century Schoolbook" pitchFamily="18" charset="0"/>
              </a:rPr>
              <a:t>haben  Sie oft den Eindruck, zu kurz zu kommen? </a:t>
            </a:r>
          </a:p>
          <a:p>
            <a:pPr algn="ctr"/>
            <a:endParaRPr lang="de-DE" sz="1100" i="1" dirty="0" smtClean="0">
              <a:latin typeface="Century Schoolbook" pitchFamily="18" charset="0"/>
            </a:endParaRPr>
          </a:p>
          <a:p>
            <a:pPr algn="ctr"/>
            <a:r>
              <a:rPr lang="de-DE" sz="1100" i="1" dirty="0" smtClean="0">
                <a:latin typeface="Century Schoolbook" pitchFamily="18" charset="0"/>
              </a:rPr>
              <a:t>Lösen Enttäuschung, Vorwurf und Ärger des Partners bei Ihnen Schuldgefühle und Wut aus?</a:t>
            </a:r>
          </a:p>
          <a:p>
            <a:pPr algn="ctr"/>
            <a:endParaRPr lang="de-DE" sz="1100" i="1" dirty="0" smtClean="0">
              <a:latin typeface="Century Schoolbook" pitchFamily="18" charset="0"/>
            </a:endParaRPr>
          </a:p>
          <a:p>
            <a:pPr algn="ctr"/>
            <a:r>
              <a:rPr lang="de-DE" sz="1100" i="1" dirty="0" smtClean="0">
                <a:latin typeface="Century Schoolbook" pitchFamily="18" charset="0"/>
              </a:rPr>
              <a:t>Erschöpfen Sie sich in der Fürsorge und Verantwortung für Andere ?</a:t>
            </a:r>
          </a:p>
          <a:p>
            <a:pPr algn="ctr"/>
            <a:endParaRPr lang="de-DE" sz="1100" dirty="0">
              <a:latin typeface="Century Schoolbook" pitchFamily="18" charset="0"/>
            </a:endParaRPr>
          </a:p>
          <a:p>
            <a:pPr algn="ctr"/>
            <a:endParaRPr lang="de-DE" sz="1100" dirty="0" smtClean="0">
              <a:latin typeface="Century Schoolbook" pitchFamily="18" charset="0"/>
            </a:endParaRPr>
          </a:p>
          <a:p>
            <a:pPr algn="ctr"/>
            <a:endParaRPr lang="de-DE" sz="1100" dirty="0">
              <a:latin typeface="Century Schoolbook" pitchFamily="18" charset="0"/>
            </a:endParaRPr>
          </a:p>
          <a:p>
            <a:pPr algn="ctr"/>
            <a:r>
              <a:rPr lang="de-DE" sz="1100" dirty="0" smtClean="0">
                <a:latin typeface="Century Schoolbook" pitchFamily="18" charset="0"/>
              </a:rPr>
              <a:t>All dies sind Indizien für Verstrickungen innerhalb der Beziehung und weisen darauf hin, dass Sie Ihre eigene Befindlichkeit und Ihr Wohlergehen aus dem Auge verloren haben.</a:t>
            </a:r>
          </a:p>
          <a:p>
            <a:pPr algn="ctr"/>
            <a:endParaRPr lang="de-DE" sz="1100" dirty="0" smtClean="0">
              <a:latin typeface="Century Schoolbook" pitchFamily="18" charset="0"/>
            </a:endParaRPr>
          </a:p>
          <a:p>
            <a:pPr algn="ctr"/>
            <a:r>
              <a:rPr lang="de-DE" sz="1100" dirty="0" smtClean="0">
                <a:latin typeface="Century Schoolbook" pitchFamily="18" charset="0"/>
              </a:rPr>
              <a:t>Der Themenabend beschäftigt sich mit der Entstehung symbiotischer Beziehungsmuster. Wir untersuchen, welche Glaubenssätze uns dazu bringen, symbiotisches Verhalten zu entwickeln und entdecken darin die Freiheit, uns bewusst für neues, selbstverantwortliches Handeln zu entscheiden.</a:t>
            </a:r>
            <a:endParaRPr lang="de-DE" sz="1100" dirty="0">
              <a:latin typeface="Century Schoolbook" pitchFamily="18" charset="0"/>
            </a:endParaRPr>
          </a:p>
        </p:txBody>
      </p:sp>
      <p:sp>
        <p:nvSpPr>
          <p:cNvPr id="4" name="Untertitel 2"/>
          <p:cNvSpPr txBox="1">
            <a:spLocks/>
          </p:cNvSpPr>
          <p:nvPr/>
        </p:nvSpPr>
        <p:spPr>
          <a:xfrm>
            <a:off x="7841" y="203006"/>
            <a:ext cx="3042199" cy="7051767"/>
          </a:xfrm>
          <a:prstGeom prst="rect">
            <a:avLst/>
          </a:prstGeom>
        </p:spPr>
        <p:txBody>
          <a:bodyPr vert="horz" lIns="91440" tIns="45720" rIns="91440" bIns="45720" rtlCol="0">
            <a:normAutofit/>
          </a:bodyPr>
          <a:lstStyle/>
          <a:p>
            <a:pPr algn="ctr">
              <a:spcBef>
                <a:spcPts val="267"/>
              </a:spcBef>
            </a:pPr>
            <a:r>
              <a:rPr lang="de-DE" sz="1600" b="1" dirty="0" smtClean="0">
                <a:latin typeface="Century Schoolbook" pitchFamily="18" charset="0"/>
              </a:rPr>
              <a:t>  Kellergefühle</a:t>
            </a:r>
          </a:p>
          <a:p>
            <a:pPr algn="ctr">
              <a:spcBef>
                <a:spcPts val="267"/>
              </a:spcBef>
            </a:pPr>
            <a:r>
              <a:rPr lang="de-DE" sz="1100" b="1" dirty="0" smtClean="0">
                <a:latin typeface="Century Schoolbook" pitchFamily="18" charset="0"/>
              </a:rPr>
              <a:t>   Wenn uns alte Emotionen im Griff </a:t>
            </a:r>
          </a:p>
          <a:p>
            <a:pPr algn="ctr">
              <a:spcBef>
                <a:spcPts val="267"/>
              </a:spcBef>
            </a:pPr>
            <a:r>
              <a:rPr lang="de-DE" sz="1100" b="1" dirty="0" smtClean="0">
                <a:latin typeface="Century Schoolbook" pitchFamily="18" charset="0"/>
              </a:rPr>
              <a:t>   haben…</a:t>
            </a:r>
          </a:p>
          <a:p>
            <a:pPr algn="ctr">
              <a:spcBef>
                <a:spcPts val="267"/>
              </a:spcBef>
            </a:pPr>
            <a:endParaRPr lang="de-DE" sz="1100" b="1" dirty="0" smtClean="0">
              <a:latin typeface="Century Schoolbook" pitchFamily="18" charset="0"/>
            </a:endParaRPr>
          </a:p>
          <a:p>
            <a:pPr algn="ctr">
              <a:spcBef>
                <a:spcPts val="267"/>
              </a:spcBef>
            </a:pPr>
            <a:r>
              <a:rPr lang="de-DE" sz="1100" i="1" dirty="0" smtClean="0">
                <a:latin typeface="Century Schoolbook" pitchFamily="18" charset="0"/>
              </a:rPr>
              <a:t>Überwältigen Sie in bestimmten Situationen immer wieder die gleichen unangenehmen Gefühle?</a:t>
            </a:r>
          </a:p>
          <a:p>
            <a:pPr algn="ctr">
              <a:spcBef>
                <a:spcPts val="267"/>
              </a:spcBef>
            </a:pPr>
            <a:r>
              <a:rPr lang="de-DE" sz="1100" i="1" dirty="0" smtClean="0">
                <a:latin typeface="Century Schoolbook" pitchFamily="18" charset="0"/>
              </a:rPr>
              <a:t>Enden Auseinandersetzungen mit Ihrem Partner häufig in Streit und Kontaktabbruch?</a:t>
            </a:r>
          </a:p>
          <a:p>
            <a:pPr algn="ctr">
              <a:spcBef>
                <a:spcPts val="267"/>
              </a:spcBef>
            </a:pPr>
            <a:r>
              <a:rPr lang="de-DE" sz="1100" i="1" dirty="0" smtClean="0">
                <a:latin typeface="Century Schoolbook" pitchFamily="18" charset="0"/>
              </a:rPr>
              <a:t>Fällt es Ihnen schwer, sich aus belastenden Emotionen zu lösen</a:t>
            </a:r>
            <a:r>
              <a:rPr lang="de-DE" sz="1100" dirty="0" smtClean="0">
                <a:latin typeface="Century Schoolbook" pitchFamily="18" charset="0"/>
              </a:rPr>
              <a:t>?</a:t>
            </a:r>
          </a:p>
          <a:p>
            <a:pPr algn="ctr">
              <a:spcBef>
                <a:spcPts val="267"/>
              </a:spcBef>
            </a:pPr>
            <a:endParaRPr lang="de-DE" sz="1100" dirty="0" smtClean="0">
              <a:latin typeface="Century Schoolbook" pitchFamily="18" charset="0"/>
            </a:endParaRPr>
          </a:p>
          <a:p>
            <a:pPr algn="ctr">
              <a:spcBef>
                <a:spcPts val="267"/>
              </a:spcBef>
            </a:pPr>
            <a:r>
              <a:rPr lang="de-DE" sz="1100" dirty="0" smtClean="0">
                <a:latin typeface="Century Schoolbook" pitchFamily="18" charset="0"/>
              </a:rPr>
              <a:t>Der Themenabend verdeutlicht den Unterschied zwischen aktuellen und reaktivierten Gefühlen. </a:t>
            </a:r>
          </a:p>
          <a:p>
            <a:pPr algn="ctr">
              <a:spcBef>
                <a:spcPts val="267"/>
              </a:spcBef>
            </a:pPr>
            <a:r>
              <a:rPr lang="de-DE" sz="1100" dirty="0" smtClean="0">
                <a:latin typeface="Century Schoolbook" pitchFamily="18" charset="0"/>
              </a:rPr>
              <a:t>Wann wiederholen wir permanent die Vergangenheit, indem wir an alten Gefühlen festhalten? </a:t>
            </a:r>
          </a:p>
          <a:p>
            <a:pPr algn="ctr">
              <a:spcBef>
                <a:spcPts val="267"/>
              </a:spcBef>
            </a:pPr>
            <a:r>
              <a:rPr lang="de-DE" sz="1100" dirty="0" smtClean="0">
                <a:latin typeface="Century Schoolbook" pitchFamily="18" charset="0"/>
              </a:rPr>
              <a:t>Wie schaffen wir es, mit unserer Wahrnehmung im Hier und jetzt zu bleiben, damit wir aus dem gewohnten Drama aussteigen und echte Veränderung erleben?</a:t>
            </a:r>
          </a:p>
          <a:p>
            <a:pPr>
              <a:spcBef>
                <a:spcPts val="267"/>
              </a:spcBef>
            </a:pPr>
            <a:endParaRPr lang="de-DE" sz="1100" b="1" dirty="0" smtClean="0">
              <a:latin typeface="Arial Black" pitchFamily="34" charset="0"/>
            </a:endParaRPr>
          </a:p>
          <a:p>
            <a:pPr>
              <a:spcBef>
                <a:spcPts val="267"/>
              </a:spcBef>
            </a:pPr>
            <a:endParaRPr lang="de-DE" sz="1100" b="1" dirty="0" smtClean="0">
              <a:latin typeface="Arial Black" pitchFamily="34" charset="0"/>
            </a:endParaRPr>
          </a:p>
          <a:p>
            <a:pPr>
              <a:spcBef>
                <a:spcPts val="267"/>
              </a:spcBef>
            </a:pPr>
            <a:endParaRPr lang="de-DE" sz="1100" b="1" dirty="0">
              <a:latin typeface="Arial Black" pitchFamily="34" charset="0"/>
            </a:endParaRPr>
          </a:p>
        </p:txBody>
      </p:sp>
      <p:sp>
        <p:nvSpPr>
          <p:cNvPr id="6" name="Untertitel 2"/>
          <p:cNvSpPr txBox="1">
            <a:spLocks/>
          </p:cNvSpPr>
          <p:nvPr/>
        </p:nvSpPr>
        <p:spPr>
          <a:xfrm>
            <a:off x="7524750" y="203006"/>
            <a:ext cx="2795534" cy="7051767"/>
          </a:xfrm>
          <a:prstGeom prst="rect">
            <a:avLst/>
          </a:prstGeom>
        </p:spPr>
        <p:txBody>
          <a:bodyPr vert="horz" lIns="91440" tIns="45720" rIns="91440" bIns="45720" rtlCol="0">
            <a:normAutofit/>
          </a:bodyPr>
          <a:lstStyle/>
          <a:p>
            <a:pPr algn="ctr">
              <a:spcBef>
                <a:spcPts val="267"/>
              </a:spcBef>
            </a:pPr>
            <a:r>
              <a:rPr lang="de-DE" sz="1600" b="1" dirty="0" smtClean="0">
                <a:latin typeface="Century Schoolbook" pitchFamily="18" charset="0"/>
              </a:rPr>
              <a:t>Ho‘ </a:t>
            </a:r>
            <a:r>
              <a:rPr lang="de-DE" sz="1600" b="1" dirty="0" err="1" smtClean="0">
                <a:latin typeface="Century Schoolbook" pitchFamily="18" charset="0"/>
              </a:rPr>
              <a:t>oponopono</a:t>
            </a:r>
            <a:endParaRPr lang="de-DE" sz="1600" b="1" dirty="0">
              <a:latin typeface="Century Schoolbook" pitchFamily="18" charset="0"/>
            </a:endParaRPr>
          </a:p>
          <a:p>
            <a:pPr algn="ctr"/>
            <a:endParaRPr lang="de-DE" sz="1100" b="1" dirty="0">
              <a:latin typeface="Century Schoolbook" pitchFamily="18" charset="0"/>
            </a:endParaRPr>
          </a:p>
          <a:p>
            <a:pPr algn="ctr"/>
            <a:r>
              <a:rPr lang="de-DE" sz="1100" b="1" dirty="0" smtClean="0">
                <a:latin typeface="Century Schoolbook" pitchFamily="18" charset="0"/>
              </a:rPr>
              <a:t>Verzeihen, Loslassen, Frieden finden!</a:t>
            </a:r>
          </a:p>
          <a:p>
            <a:pPr algn="ctr"/>
            <a:endParaRPr lang="de-DE" sz="1100" dirty="0" smtClean="0">
              <a:latin typeface="Broadway" pitchFamily="82" charset="0"/>
            </a:endParaRPr>
          </a:p>
          <a:p>
            <a:pPr algn="ctr"/>
            <a:r>
              <a:rPr lang="de-DE" sz="1100" i="1" dirty="0" smtClean="0">
                <a:latin typeface="Century Schoolbook" pitchFamily="18" charset="0"/>
              </a:rPr>
              <a:t>Spüren Sie Schmerz, Bitterkeit und Wut, wenn Sie sich an unangenehme Situationen in  Ihrer Vergangenheit erinnern?</a:t>
            </a:r>
          </a:p>
          <a:p>
            <a:pPr algn="ctr"/>
            <a:endParaRPr lang="de-DE" sz="1100" i="1" dirty="0" smtClean="0">
              <a:latin typeface="Century Schoolbook" pitchFamily="18" charset="0"/>
            </a:endParaRPr>
          </a:p>
          <a:p>
            <a:pPr algn="ctr"/>
            <a:r>
              <a:rPr lang="de-DE" sz="1100" i="1" dirty="0" smtClean="0">
                <a:latin typeface="Century Schoolbook" pitchFamily="18" charset="0"/>
              </a:rPr>
              <a:t>Stecken Sie aktuell in Konflikten mit Anderen, die sich scheinbar nicht  lösen lassen? </a:t>
            </a:r>
          </a:p>
          <a:p>
            <a:pPr algn="ctr"/>
            <a:endParaRPr lang="de-DE" sz="1100" dirty="0" smtClean="0">
              <a:latin typeface="Century Schoolbook" pitchFamily="18" charset="0"/>
            </a:endParaRPr>
          </a:p>
          <a:p>
            <a:pPr algn="ctr"/>
            <a:r>
              <a:rPr lang="de-DE" sz="1100" i="1" dirty="0" smtClean="0">
                <a:latin typeface="Century Schoolbook" pitchFamily="18" charset="0"/>
              </a:rPr>
              <a:t>Sind sie belastet durch Selbstanklage und Schuldgefühle?</a:t>
            </a:r>
            <a:endParaRPr lang="de-DE" sz="1100" i="1" dirty="0">
              <a:latin typeface="Century Schoolbook" pitchFamily="18"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endParaRPr lang="de-DE" sz="1100" dirty="0" smtClean="0">
              <a:latin typeface="Arial Black" pitchFamily="34" charset="0"/>
            </a:endParaRPr>
          </a:p>
          <a:p>
            <a:pPr algn="ctr"/>
            <a:endParaRPr lang="de-DE" sz="1100" dirty="0" smtClean="0">
              <a:latin typeface="Arial Black" pitchFamily="34" charset="0"/>
            </a:endParaRPr>
          </a:p>
          <a:p>
            <a:pPr algn="ctr"/>
            <a:endParaRPr lang="de-DE" sz="1100" dirty="0" smtClean="0">
              <a:latin typeface="Arial Black" pitchFamily="34" charset="0"/>
            </a:endParaRPr>
          </a:p>
          <a:p>
            <a:pPr algn="ctr"/>
            <a:endParaRPr lang="de-DE" sz="1100" dirty="0" smtClean="0">
              <a:latin typeface="Arial Black" pitchFamily="34" charset="0"/>
            </a:endParaRPr>
          </a:p>
          <a:p>
            <a:pPr algn="ctr"/>
            <a:endParaRPr lang="de-DE" sz="1100" dirty="0">
              <a:latin typeface="Arial Black" pitchFamily="34" charset="0"/>
            </a:endParaRPr>
          </a:p>
          <a:p>
            <a:pPr algn="ctr"/>
            <a:endParaRPr lang="de-DE" sz="1100" dirty="0">
              <a:latin typeface="Arial Black" pitchFamily="34" charset="0"/>
            </a:endParaRPr>
          </a:p>
          <a:p>
            <a:pPr algn="ctr"/>
            <a:r>
              <a:rPr lang="de-DE" sz="1100" dirty="0" smtClean="0">
                <a:latin typeface="Century Schoolbook" pitchFamily="18" charset="0"/>
              </a:rPr>
              <a:t>Der Themenabend bringt Sie in Berührung mit Ho‘ </a:t>
            </a:r>
            <a:r>
              <a:rPr lang="de-DE" sz="1100" dirty="0" err="1" smtClean="0">
                <a:latin typeface="Century Schoolbook" pitchFamily="18" charset="0"/>
              </a:rPr>
              <a:t>oponopono</a:t>
            </a:r>
            <a:r>
              <a:rPr lang="de-DE" sz="1100" dirty="0" smtClean="0">
                <a:latin typeface="Century Schoolbook" pitchFamily="18" charset="0"/>
              </a:rPr>
              <a:t>, einem uralten </a:t>
            </a:r>
            <a:r>
              <a:rPr lang="de-DE" sz="1100" dirty="0" err="1" smtClean="0">
                <a:latin typeface="Century Schoolbook" pitchFamily="18" charset="0"/>
              </a:rPr>
              <a:t>hawaianischen</a:t>
            </a:r>
            <a:r>
              <a:rPr lang="de-DE" sz="1100" dirty="0" smtClean="0">
                <a:latin typeface="Century Schoolbook" pitchFamily="18" charset="0"/>
              </a:rPr>
              <a:t> Ritual zur Vergebung und Reinigung.</a:t>
            </a:r>
          </a:p>
          <a:p>
            <a:pPr algn="ctr"/>
            <a:endParaRPr lang="de-DE" sz="1100" dirty="0" smtClean="0">
              <a:latin typeface="Century Schoolbook" pitchFamily="18" charset="0"/>
            </a:endParaRPr>
          </a:p>
          <a:p>
            <a:pPr algn="ctr"/>
            <a:r>
              <a:rPr lang="de-DE" sz="1100" dirty="0" smtClean="0">
                <a:latin typeface="Century Schoolbook" pitchFamily="18" charset="0"/>
              </a:rPr>
              <a:t>Sie erleben die besondere Atmosphäre, die entsteht, wenn wir unser Herz voll Mitgefühl für uns und andere öffnen.</a:t>
            </a:r>
          </a:p>
          <a:p>
            <a:pPr algn="ctr"/>
            <a:endParaRPr lang="de-DE" sz="1200" dirty="0" smtClean="0">
              <a:latin typeface="Century Schoolbook" pitchFamily="18" charset="0"/>
            </a:endParaRPr>
          </a:p>
          <a:p>
            <a:pPr algn="ctr"/>
            <a:endParaRPr lang="de-DE" sz="1200" dirty="0" smtClean="0">
              <a:latin typeface="Century Schoolbook" pitchFamily="18" charset="0"/>
            </a:endParaRPr>
          </a:p>
          <a:p>
            <a:pPr algn="ctr"/>
            <a:endParaRPr lang="de-DE" sz="1200" dirty="0" smtClean="0">
              <a:latin typeface="Century Schoolbook" pitchFamily="18" charset="0"/>
            </a:endParaRPr>
          </a:p>
          <a:p>
            <a:pPr algn="ctr"/>
            <a:endParaRPr lang="de-DE" sz="1200" dirty="0" smtClean="0">
              <a:latin typeface="Century Schoolbook" pitchFamily="18" charset="0"/>
            </a:endParaRPr>
          </a:p>
        </p:txBody>
      </p:sp>
      <p:pic>
        <p:nvPicPr>
          <p:cNvPr id="11" name="Grafik 10" descr="C:\Users\Heilman-Hagen\Pictures\Afrika kurz\Afrika 491.JPG"/>
          <p:cNvPicPr/>
          <p:nvPr/>
        </p:nvPicPr>
        <p:blipFill>
          <a:blip r:embed="rId3" cstate="print"/>
          <a:srcRect/>
          <a:stretch>
            <a:fillRect/>
          </a:stretch>
        </p:blipFill>
        <p:spPr bwMode="auto">
          <a:xfrm>
            <a:off x="107926" y="5058296"/>
            <a:ext cx="2844230" cy="1656184"/>
          </a:xfrm>
          <a:prstGeom prst="rect">
            <a:avLst/>
          </a:prstGeom>
          <a:noFill/>
          <a:ln w="9525">
            <a:noFill/>
            <a:miter lim="800000"/>
            <a:headEnd/>
            <a:tailEnd/>
          </a:ln>
        </p:spPr>
      </p:pic>
      <p:pic>
        <p:nvPicPr>
          <p:cNvPr id="12" name="Grafik 11" descr="C:\Users\Heilman-Hagen\Pictures\Martins Indien Reise\4 Best Off India 2 (Hampi to Goa)\514.JPG"/>
          <p:cNvPicPr/>
          <p:nvPr/>
        </p:nvPicPr>
        <p:blipFill>
          <a:blip r:embed="rId4" cstate="print"/>
          <a:srcRect/>
          <a:stretch>
            <a:fillRect/>
          </a:stretch>
        </p:blipFill>
        <p:spPr bwMode="auto">
          <a:xfrm>
            <a:off x="3852342" y="1097856"/>
            <a:ext cx="2952329" cy="1728192"/>
          </a:xfrm>
          <a:prstGeom prst="rect">
            <a:avLst/>
          </a:prstGeom>
          <a:noFill/>
          <a:ln w="9525">
            <a:noFill/>
            <a:miter lim="800000"/>
            <a:headEnd/>
            <a:tailEnd/>
          </a:ln>
        </p:spPr>
      </p:pic>
      <p:pic>
        <p:nvPicPr>
          <p:cNvPr id="13" name="Grafik 12" descr="C:\Users\Heilman-Hagen\Pictures\Martins Indien Reise\6 Best Off Sri Lanka 2 (Kandy to Home)\IMG_1865.JPG"/>
          <p:cNvPicPr/>
          <p:nvPr/>
        </p:nvPicPr>
        <p:blipFill>
          <a:blip r:embed="rId5" cstate="print"/>
          <a:srcRect/>
          <a:stretch>
            <a:fillRect/>
          </a:stretch>
        </p:blipFill>
        <p:spPr bwMode="auto">
          <a:xfrm>
            <a:off x="7596758" y="3186088"/>
            <a:ext cx="2664296" cy="172819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428</Words>
  <Application>Microsoft Office PowerPoint</Application>
  <PresentationFormat>Benutzerdefiniert</PresentationFormat>
  <Paragraphs>156</Paragraphs>
  <Slides>2</Slides>
  <Notes>1</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Larissa-Design</vt:lpstr>
      <vt:lpstr>Folie 1</vt:lpstr>
      <vt:lpstr>Folie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Heilman-Hagen</dc:creator>
  <cp:lastModifiedBy>Heilman-Hagen</cp:lastModifiedBy>
  <cp:revision>18</cp:revision>
  <cp:lastPrinted>2014-03-19T08:08:07Z</cp:lastPrinted>
  <dcterms:created xsi:type="dcterms:W3CDTF">2014-03-18T18:38:00Z</dcterms:created>
  <dcterms:modified xsi:type="dcterms:W3CDTF">2014-10-21T14:21:42Z</dcterms:modified>
</cp:coreProperties>
</file>